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81"/>
  </p:notesMasterIdLst>
  <p:handoutMasterIdLst>
    <p:handoutMasterId r:id="rId82"/>
  </p:handoutMasterIdLst>
  <p:sldIdLst>
    <p:sldId id="256" r:id="rId2"/>
    <p:sldId id="741" r:id="rId3"/>
    <p:sldId id="740" r:id="rId4"/>
    <p:sldId id="742" r:id="rId5"/>
    <p:sldId id="744" r:id="rId6"/>
    <p:sldId id="768" r:id="rId7"/>
    <p:sldId id="769" r:id="rId8"/>
    <p:sldId id="770" r:id="rId9"/>
    <p:sldId id="750" r:id="rId10"/>
    <p:sldId id="800" r:id="rId11"/>
    <p:sldId id="752" r:id="rId12"/>
    <p:sldId id="801" r:id="rId13"/>
    <p:sldId id="753" r:id="rId14"/>
    <p:sldId id="802" r:id="rId15"/>
    <p:sldId id="772" r:id="rId16"/>
    <p:sldId id="803" r:id="rId17"/>
    <p:sldId id="754" r:id="rId18"/>
    <p:sldId id="771" r:id="rId19"/>
    <p:sldId id="756" r:id="rId20"/>
    <p:sldId id="781" r:id="rId21"/>
    <p:sldId id="782" r:id="rId22"/>
    <p:sldId id="790" r:id="rId23"/>
    <p:sldId id="789" r:id="rId24"/>
    <p:sldId id="788" r:id="rId25"/>
    <p:sldId id="787" r:id="rId26"/>
    <p:sldId id="786" r:id="rId27"/>
    <p:sldId id="785" r:id="rId28"/>
    <p:sldId id="792" r:id="rId29"/>
    <p:sldId id="794" r:id="rId30"/>
    <p:sldId id="793" r:id="rId31"/>
    <p:sldId id="795" r:id="rId32"/>
    <p:sldId id="796" r:id="rId33"/>
    <p:sldId id="797" r:id="rId34"/>
    <p:sldId id="822" r:id="rId35"/>
    <p:sldId id="805" r:id="rId36"/>
    <p:sldId id="806" r:id="rId37"/>
    <p:sldId id="807" r:id="rId38"/>
    <p:sldId id="808" r:id="rId39"/>
    <p:sldId id="809" r:id="rId40"/>
    <p:sldId id="810" r:id="rId41"/>
    <p:sldId id="773" r:id="rId42"/>
    <p:sldId id="761" r:id="rId43"/>
    <p:sldId id="774" r:id="rId44"/>
    <p:sldId id="811" r:id="rId45"/>
    <p:sldId id="775" r:id="rId46"/>
    <p:sldId id="776" r:id="rId47"/>
    <p:sldId id="777" r:id="rId48"/>
    <p:sldId id="812" r:id="rId49"/>
    <p:sldId id="813" r:id="rId50"/>
    <p:sldId id="778" r:id="rId51"/>
    <p:sldId id="779" r:id="rId52"/>
    <p:sldId id="814" r:id="rId53"/>
    <p:sldId id="815" r:id="rId54"/>
    <p:sldId id="816" r:id="rId55"/>
    <p:sldId id="817" r:id="rId56"/>
    <p:sldId id="831" r:id="rId57"/>
    <p:sldId id="825" r:id="rId58"/>
    <p:sldId id="826" r:id="rId59"/>
    <p:sldId id="827" r:id="rId60"/>
    <p:sldId id="828" r:id="rId61"/>
    <p:sldId id="829" r:id="rId62"/>
    <p:sldId id="830" r:id="rId63"/>
    <p:sldId id="832" r:id="rId64"/>
    <p:sldId id="833" r:id="rId65"/>
    <p:sldId id="834" r:id="rId66"/>
    <p:sldId id="835" r:id="rId67"/>
    <p:sldId id="836" r:id="rId68"/>
    <p:sldId id="837" r:id="rId69"/>
    <p:sldId id="838" r:id="rId70"/>
    <p:sldId id="839" r:id="rId71"/>
    <p:sldId id="840" r:id="rId72"/>
    <p:sldId id="841" r:id="rId73"/>
    <p:sldId id="842" r:id="rId74"/>
    <p:sldId id="821" r:id="rId75"/>
    <p:sldId id="843" r:id="rId76"/>
    <p:sldId id="824" r:id="rId77"/>
    <p:sldId id="823" r:id="rId78"/>
    <p:sldId id="759" r:id="rId79"/>
    <p:sldId id="760" r:id="rId8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lnSpc>
        <a:spcPct val="90000"/>
      </a:lnSpc>
      <a:spcBef>
        <a:spcPct val="0"/>
      </a:spcBef>
      <a:spcAft>
        <a:spcPct val="0"/>
      </a:spcAft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2"/>
        </a:solidFill>
        <a:latin typeface="Comic Sans M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66"/>
    <a:srgbClr val="00FF00"/>
    <a:srgbClr val="66FF66"/>
    <a:srgbClr val="00FF80"/>
    <a:srgbClr val="0080FF"/>
    <a:srgbClr val="004080"/>
    <a:srgbClr val="008000"/>
    <a:srgbClr val="008040"/>
    <a:srgbClr val="4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580" autoAdjust="0"/>
    <p:restoredTop sz="92609" autoAdjust="0"/>
  </p:normalViewPr>
  <p:slideViewPr>
    <p:cSldViewPr>
      <p:cViewPr varScale="1">
        <p:scale>
          <a:sx n="101" d="100"/>
          <a:sy n="101" d="100"/>
        </p:scale>
        <p:origin x="-104" y="-3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9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9" d="100"/>
        <a:sy n="89" d="100"/>
      </p:scale>
      <p:origin x="0" y="50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C45DCDD6-6B5B-0E4C-A2D5-217D863D50B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3568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14800" y="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19200" y="685800"/>
            <a:ext cx="4876800" cy="3657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0600" y="4572000"/>
            <a:ext cx="53340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86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14800" y="9144000"/>
            <a:ext cx="3200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folHlink"/>
                </a:solidFill>
              </a:defRPr>
            </a:lvl1pPr>
          </a:lstStyle>
          <a:p>
            <a:pPr>
              <a:defRPr/>
            </a:pPr>
            <a:fld id="{BA17C50A-55AF-304D-AF49-4D87D0EE5B8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160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19EE33-8B10-0540-85DC-39680F391071}" type="slidenum">
              <a:rPr lang="en-US"/>
              <a:pPr/>
              <a:t>1</a:t>
            </a:fld>
            <a:endParaRPr lang="en-US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A17C50A-55AF-304D-AF49-4D87D0EE5B8D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855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 Black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Arial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579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579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143000"/>
            <a:ext cx="4152900" cy="5167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2"/>
            </a:gs>
            <a:gs pos="18000">
              <a:schemeClr val="tx1">
                <a:alpha val="53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2900" y="1143000"/>
            <a:ext cx="8458200" cy="51673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109538" tIns="52388" rIns="109538" bIns="5238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6597650"/>
            <a:ext cx="9131300" cy="2460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0" y="0"/>
            <a:ext cx="9123363" cy="6843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152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78" name="Rectangle 6"/>
          <p:cNvSpPr>
            <a:spLocks noChangeArrowheads="1"/>
          </p:cNvSpPr>
          <p:nvPr/>
        </p:nvSpPr>
        <p:spPr bwMode="auto">
          <a:xfrm>
            <a:off x="668338" y="538163"/>
            <a:ext cx="7721600" cy="579596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436563" y="365125"/>
            <a:ext cx="8201025" cy="61579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5045075" y="3843338"/>
            <a:ext cx="3606800" cy="26797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3081" name="Rectangle 9"/>
          <p:cNvSpPr>
            <a:spLocks noChangeArrowheads="1"/>
          </p:cNvSpPr>
          <p:nvPr/>
        </p:nvSpPr>
        <p:spPr bwMode="auto">
          <a:xfrm>
            <a:off x="61913" y="6537325"/>
            <a:ext cx="516068" cy="259045"/>
          </a:xfrm>
          <a:prstGeom prst="rect">
            <a:avLst/>
          </a:prstGeom>
          <a:noFill/>
          <a:ln w="508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 (</a:t>
            </a:r>
            <a:fld id="{DD04CCA0-76FC-0347-A04D-9E6C8EA5151B}" type="slidenum">
              <a:rPr lang="en-US" sz="120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pPr>
                <a:defRPr/>
              </a:pPr>
              <a:t>‹#›</a:t>
            </a:fld>
            <a:r>
              <a:rPr lang="en-US" sz="1200" dirty="0">
                <a:solidFill>
                  <a:schemeClr val="tx1">
                    <a:lumMod val="65000"/>
                  </a:schemeClr>
                </a:solidFill>
                <a:latin typeface="Arial" charset="0"/>
              </a:rPr>
              <a:t>)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chemeClr val="accent1">
              <a:lumMod val="75000"/>
            </a:schemeClr>
          </a:solidFill>
          <a:latin typeface="Arial Black"/>
          <a:ea typeface="ＭＳ Ｐゴシック" charset="-128"/>
          <a:cs typeface="ＭＳ Ｐゴシック" charset="-128"/>
        </a:defRPr>
      </a:lvl1pPr>
      <a:lvl2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6pPr>
      <a:lvl7pPr marL="9144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7pPr>
      <a:lvl8pPr marL="13716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8pPr>
      <a:lvl9pPr marL="1828800" algn="ctr" defTabSz="12033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100" b="1">
          <a:solidFill>
            <a:srgbClr val="0080FF"/>
          </a:solidFill>
          <a:latin typeface="Comic Sans MS" charset="0"/>
        </a:defRPr>
      </a:lvl9pPr>
    </p:titleStyle>
    <p:bodyStyle>
      <a:lvl1pPr marL="128588" indent="-128588" algn="l" defTabSz="1081088" rtl="0" eaLnBrk="1" fontAlgn="base" hangingPunct="1">
        <a:lnSpc>
          <a:spcPct val="90000"/>
        </a:lnSpc>
        <a:spcBef>
          <a:spcPct val="30000"/>
        </a:spcBef>
        <a:spcAft>
          <a:spcPct val="0"/>
        </a:spcAft>
        <a:buSzPct val="100000"/>
        <a:buChar char=" 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  <a:cs typeface="ＭＳ Ｐゴシック" charset="-128"/>
        </a:defRPr>
      </a:lvl1pPr>
      <a:lvl2pPr marL="519113" indent="-276225" algn="l" defTabSz="1081088" rtl="0" eaLnBrk="1" fontAlgn="base" hangingPunct="1">
        <a:lnSpc>
          <a:spcPct val="90000"/>
        </a:lnSpc>
        <a:spcBef>
          <a:spcPct val="15000"/>
        </a:spcBef>
        <a:spcAft>
          <a:spcPct val="0"/>
        </a:spcAft>
        <a:buClrTx/>
        <a:buSzPct val="125000"/>
        <a:buFont typeface="Times" charset="0"/>
        <a:buChar char="•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2pPr>
      <a:lvl3pPr marL="795338" indent="-269875" algn="l" defTabSz="1081088" rtl="0" eaLnBrk="1" fontAlgn="base" hangingPunct="1">
        <a:lnSpc>
          <a:spcPct val="90000"/>
        </a:lnSpc>
        <a:spcBef>
          <a:spcPct val="10000"/>
        </a:spcBef>
        <a:spcAft>
          <a:spcPct val="0"/>
        </a:spcAft>
        <a:buClrTx/>
        <a:buSzPct val="125000"/>
        <a:buChar char="-"/>
        <a:defRPr sz="2700" b="1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3pPr>
      <a:lvl4pPr marL="1825625" indent="-203200" algn="l" defTabSz="1081088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4pPr>
      <a:lvl5pPr marL="23717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accent1">
              <a:lumMod val="75000"/>
            </a:schemeClr>
          </a:solidFill>
          <a:latin typeface="Arial"/>
          <a:ea typeface="ＭＳ Ｐゴシック" charset="-128"/>
        </a:defRPr>
      </a:lvl5pPr>
      <a:lvl6pPr marL="28289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32861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7433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4200525" indent="-207963" algn="l" defTabSz="1081088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jpeg"/><Relationship Id="rId3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eg"/><Relationship Id="rId3" Type="http://schemas.microsoft.com/office/2007/relationships/hdphoto" Target="../media/hdphoto3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93" y="381000"/>
            <a:ext cx="9067800" cy="3048000"/>
          </a:xfrm>
        </p:spPr>
        <p:txBody>
          <a:bodyPr/>
          <a:lstStyle/>
          <a:p>
            <a:r>
              <a:rPr lang="en-US" dirty="0" smtClean="0"/>
              <a:t>When students sprint:</a:t>
            </a:r>
            <a:br>
              <a:rPr lang="en-US" dirty="0" smtClean="0"/>
            </a:br>
            <a:r>
              <a:rPr lang="en-US" dirty="0" smtClean="0"/>
              <a:t>Experiences with </a:t>
            </a:r>
            <a:br>
              <a:rPr lang="en-US" dirty="0" smtClean="0"/>
            </a:br>
            <a:r>
              <a:rPr lang="en-US" dirty="0" smtClean="0"/>
              <a:t>Athletic Software Engineering</a:t>
            </a:r>
            <a:endParaRPr 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" y="3886200"/>
            <a:ext cx="8991600" cy="2514600"/>
          </a:xfrm>
        </p:spPr>
        <p:txBody>
          <a:bodyPr/>
          <a:lstStyle/>
          <a:p>
            <a:r>
              <a:rPr lang="en-US" dirty="0">
                <a:ea typeface="ＭＳ Ｐゴシック" charset="0"/>
                <a:cs typeface="Arial Rounded MT Bold"/>
              </a:rPr>
              <a:t>Philip Johnson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Collaborative Software Development Laboratory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Information and Computer Sciences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University of Hawaii</a:t>
            </a:r>
          </a:p>
          <a:p>
            <a:r>
              <a:rPr lang="en-US" dirty="0">
                <a:ea typeface="ＭＳ Ｐゴシック" charset="0"/>
                <a:cs typeface="Arial Rounded MT Bold"/>
              </a:rPr>
              <a:t>Honolulu, HI USA</a:t>
            </a:r>
          </a:p>
        </p:txBody>
      </p:sp>
    </p:spTree>
  </p:cSld>
  <p:clrMapOvr>
    <a:masterClrMapping/>
  </p:clrMapOvr>
  <p:transition xmlns:p14="http://schemas.microsoft.com/office/powerpoint/2010/main" advTm="1800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can I create "deep" learning in my courses?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209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Approach: Survey</a:t>
            </a:r>
            <a:r>
              <a:rPr lang="en-US" sz="3600" dirty="0"/>
              <a:t> </a:t>
            </a:r>
            <a:r>
              <a:rPr lang="en-US" sz="3600" dirty="0" smtClean="0"/>
              <a:t>text + lecture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2682875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387663"/>
            <a:ext cx="2743200" cy="34367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914400"/>
            <a:ext cx="2743200" cy="33858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352800"/>
            <a:ext cx="2571749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3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478317"/>
              </p:ext>
            </p:extLst>
          </p:nvPr>
        </p:nvGraphicFramePr>
        <p:xfrm>
          <a:off x="152400" y="1219200"/>
          <a:ext cx="8763000" cy="170232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Community projects</a:t>
            </a:r>
            <a:endParaRPr lang="en-US" dirty="0"/>
          </a:p>
        </p:txBody>
      </p:sp>
      <p:pic>
        <p:nvPicPr>
          <p:cNvPr id="3" name="Picture 2" descr="Screen Shot 2014-07-24 at 1.12.3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0" t="3395" r="4854" b="8488"/>
          <a:stretch/>
        </p:blipFill>
        <p:spPr>
          <a:xfrm>
            <a:off x="990600" y="1142999"/>
            <a:ext cx="7162800" cy="557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07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02890"/>
              </p:ext>
            </p:extLst>
          </p:nvPr>
        </p:nvGraphicFramePr>
        <p:xfrm>
          <a:off x="152400" y="1219200"/>
          <a:ext cx="8763000" cy="288748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Flipped classroom</a:t>
            </a:r>
            <a:endParaRPr lang="en-US" dirty="0"/>
          </a:p>
        </p:txBody>
      </p:sp>
      <p:pic>
        <p:nvPicPr>
          <p:cNvPr id="3" name="Picture 2" descr="Screen Shot 2014-07-24 at 1.16.5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t="4167" r="7184" b="9259"/>
          <a:stretch/>
        </p:blipFill>
        <p:spPr>
          <a:xfrm>
            <a:off x="2057400" y="893233"/>
            <a:ext cx="5355167" cy="5937250"/>
          </a:xfrm>
          <a:prstGeom prst="rect">
            <a:avLst/>
          </a:prstGeom>
          <a:ln>
            <a:solidFill>
              <a:schemeClr val="bg2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14102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91090"/>
              </p:ext>
            </p:extLst>
          </p:nvPr>
        </p:nvGraphicFramePr>
        <p:xfrm>
          <a:off x="152400" y="1219200"/>
          <a:ext cx="8763000" cy="407264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00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Approach: Super Metrics!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90600"/>
            <a:ext cx="8763000" cy="54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241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99952"/>
              </p:ext>
            </p:extLst>
          </p:nvPr>
        </p:nvGraphicFramePr>
        <p:xfrm>
          <a:off x="152400" y="1219200"/>
          <a:ext cx="8763000" cy="5257801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921000"/>
                <a:gridCol w="2921000"/>
                <a:gridCol w="2921000"/>
              </a:tblGrid>
              <a:tr h="517161">
                <a:tc>
                  <a:txBody>
                    <a:bodyPr/>
                    <a:lstStyle/>
                    <a:p>
                      <a:r>
                        <a:rPr lang="en-US" dirty="0" smtClean="0"/>
                        <a:t>Approach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strength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Significant weakness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Survey</a:t>
                      </a:r>
                      <a:r>
                        <a:rPr lang="en-US" baseline="0" dirty="0" smtClean="0"/>
                        <a:t> + Lecture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quality texts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Low </a:t>
                      </a:r>
                      <a:r>
                        <a:rPr lang="en-US" baseline="0" dirty="0" smtClean="0"/>
                        <a:t>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Community projects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 potential</a:t>
                      </a:r>
                      <a:r>
                        <a:rPr lang="en-US" baseline="0" dirty="0" smtClean="0"/>
                        <a:t> engagement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Variability in engagement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Flipped classroom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"Active"</a:t>
                      </a:r>
                      <a:r>
                        <a:rPr lang="en-US" baseline="0" dirty="0" smtClean="0"/>
                        <a:t> classrooms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60</a:t>
                      </a:r>
                      <a:r>
                        <a:rPr lang="en-US" baseline="0" dirty="0" smtClean="0"/>
                        <a:t> min YouTube videos</a:t>
                      </a:r>
                      <a:endParaRPr lang="en-US" dirty="0"/>
                    </a:p>
                  </a:txBody>
                  <a:tcPr/>
                </a:tc>
              </a:tr>
              <a:tr h="1185160">
                <a:tc>
                  <a:txBody>
                    <a:bodyPr/>
                    <a:lstStyle/>
                    <a:p>
                      <a:r>
                        <a:rPr lang="en-US" dirty="0" smtClean="0"/>
                        <a:t>Super Metrics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Fine grained insight into</a:t>
                      </a:r>
                      <a:r>
                        <a:rPr lang="en-US" baseline="0" dirty="0" smtClean="0"/>
                        <a:t> developer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Complexity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42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smtClean="0"/>
              <a:t>Approach:</a:t>
            </a:r>
            <a:br>
              <a:rPr lang="en-US" sz="2800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6600" dirty="0" smtClean="0"/>
              <a:t>Athletic Software Engineering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690868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niversityHawaiiManoaCampusRoundto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05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2 at 12.47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9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48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70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703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7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84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2 at 12.46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6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19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2 at 12.45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01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4-08-12 at 12.4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14"/>
            <a:ext cx="9144000" cy="68307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50106" y="1617649"/>
            <a:ext cx="4399552" cy="185198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57666" y="4444755"/>
            <a:ext cx="4376874" cy="1674426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064776" y="1632767"/>
            <a:ext cx="3333680" cy="92221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095014" y="3499867"/>
            <a:ext cx="3295884" cy="2774191"/>
          </a:xfrm>
          <a:prstGeom prst="rect">
            <a:avLst/>
          </a:prstGeom>
          <a:solidFill>
            <a:schemeClr val="tx1">
              <a:alpha val="67000"/>
            </a:schemeClr>
          </a:solidFill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35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2400" y="2130425"/>
            <a:ext cx="8991600" cy="1470025"/>
          </a:xfrm>
        </p:spPr>
        <p:txBody>
          <a:bodyPr/>
          <a:lstStyle/>
          <a:p>
            <a:r>
              <a:rPr lang="en-US" dirty="0" smtClean="0"/>
              <a:t>So, where's the "athletic"?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987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ww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6" t="-4420" r="4093" b="7735"/>
          <a:stretch/>
        </p:blipFill>
        <p:spPr>
          <a:xfrm>
            <a:off x="0" y="-367667"/>
            <a:ext cx="9144000" cy="70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8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"Workouts", not "classes"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5470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Making it athletic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590799"/>
            <a:ext cx="8458200" cy="1905001"/>
          </a:xfrm>
        </p:spPr>
        <p:txBody>
          <a:bodyPr/>
          <a:lstStyle/>
          <a:p>
            <a:pPr algn="ctr"/>
            <a:r>
              <a:rPr lang="en-US" sz="4100" dirty="0" smtClean="0"/>
              <a:t>No reward for "heroic efforts"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716597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105400"/>
          </a:xfrm>
        </p:spPr>
        <p:txBody>
          <a:bodyPr/>
          <a:lstStyle/>
          <a:p>
            <a:pPr algn="ctr"/>
            <a:r>
              <a:rPr lang="en-US" sz="4100" dirty="0" smtClean="0"/>
              <a:t>Organize material into "skills".</a:t>
            </a:r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"Fluency" with a skill can be tested in &lt;45 minutes.</a:t>
            </a:r>
          </a:p>
          <a:p>
            <a:pPr algn="ctr"/>
            <a:endParaRPr lang="en-US" sz="4100" dirty="0"/>
          </a:p>
          <a:p>
            <a:pPr algn="ctr"/>
            <a:r>
              <a:rPr lang="en-US" sz="4100" dirty="0" smtClean="0"/>
              <a:t>Instructor demonstrates "fluency" via YouTube videos.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495712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Making it athletic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524000"/>
            <a:ext cx="8458200" cy="3581400"/>
          </a:xfrm>
        </p:spPr>
        <p:txBody>
          <a:bodyPr/>
          <a:lstStyle/>
          <a:p>
            <a:pPr algn="ctr"/>
            <a:r>
              <a:rPr lang="en-US" sz="4100" dirty="0" smtClean="0"/>
              <a:t>"DNF" </a:t>
            </a:r>
            <a:br>
              <a:rPr lang="en-US" sz="4100" dirty="0" smtClean="0"/>
            </a:br>
            <a:r>
              <a:rPr lang="en-US" sz="4100" dirty="0" smtClean="0"/>
              <a:t>(Did not finish)</a:t>
            </a:r>
          </a:p>
          <a:p>
            <a:pPr algn="ctr"/>
            <a:endParaRPr lang="en-US" sz="4100" dirty="0" smtClean="0"/>
          </a:p>
          <a:p>
            <a:pPr algn="ctr"/>
            <a:endParaRPr lang="en-US" sz="4100" dirty="0" smtClean="0"/>
          </a:p>
          <a:p>
            <a:pPr algn="ctr"/>
            <a:r>
              <a:rPr lang="en-US" sz="4100" dirty="0" smtClean="0"/>
              <a:t>No credit if you take too long</a:t>
            </a:r>
            <a:endParaRPr lang="en-US" sz="4100" dirty="0"/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4572000" y="2819400"/>
            <a:ext cx="0" cy="1371600"/>
          </a:xfrm>
          <a:prstGeom prst="straightConnector1">
            <a:avLst/>
          </a:prstGeom>
          <a:solidFill>
            <a:schemeClr val="accent1"/>
          </a:solidFill>
          <a:ln w="1905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681931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Example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2286000"/>
            <a:ext cx="8915400" cy="4024313"/>
          </a:xfrm>
        </p:spPr>
        <p:txBody>
          <a:bodyPr/>
          <a:lstStyle/>
          <a:p>
            <a:pPr algn="ctr"/>
            <a:r>
              <a:rPr lang="en-US" sz="4100" dirty="0" smtClean="0"/>
              <a:t>Skill: </a:t>
            </a:r>
            <a:endParaRPr lang="en-US" sz="4100" dirty="0"/>
          </a:p>
          <a:p>
            <a:pPr algn="ctr"/>
            <a:r>
              <a:rPr lang="en-US" sz="4100" dirty="0" smtClean="0"/>
              <a:t>Develop fluency </a:t>
            </a:r>
            <a:r>
              <a:rPr lang="en-US" sz="4100" dirty="0" smtClean="0"/>
              <a:t>designing responsive HTML5 user interfaces using Twitter Bootstrap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14814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5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" t="2384" r="4324" b="5387"/>
          <a:stretch/>
        </p:blipFill>
        <p:spPr>
          <a:xfrm>
            <a:off x="1524000" y="1886"/>
            <a:ext cx="6172200" cy="682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76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4-08-18 at 1.06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7" t="2383" r="4461" b="5753"/>
          <a:stretch/>
        </p:blipFill>
        <p:spPr>
          <a:xfrm>
            <a:off x="1524000" y="0"/>
            <a:ext cx="6248400" cy="68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70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8 at 1.08.23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" t="3594" r="4297" b="7667"/>
          <a:stretch/>
        </p:blipFill>
        <p:spPr>
          <a:xfrm>
            <a:off x="0" y="227866"/>
            <a:ext cx="9144000" cy="64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81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130425"/>
            <a:ext cx="8991600" cy="1470025"/>
          </a:xfrm>
        </p:spPr>
        <p:txBody>
          <a:bodyPr/>
          <a:lstStyle/>
          <a:p>
            <a:r>
              <a:rPr lang="en-US" sz="2800" dirty="0" smtClean="0"/>
              <a:t>Question: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to assess if a student has achieved "fluency"?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19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295400"/>
            <a:ext cx="7772400" cy="1470025"/>
          </a:xfrm>
        </p:spPr>
        <p:txBody>
          <a:bodyPr/>
          <a:lstStyle/>
          <a:p>
            <a:r>
              <a:rPr lang="en-US" sz="2800" dirty="0" smtClean="0"/>
              <a:t>Answer: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"WOD"</a:t>
            </a:r>
            <a:br>
              <a:rPr lang="en-US" dirty="0" smtClean="0"/>
            </a:br>
            <a:r>
              <a:rPr lang="en-US" dirty="0" smtClean="0"/>
              <a:t>(Workout of the Day)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0" y="3352800"/>
            <a:ext cx="9144000" cy="1752600"/>
          </a:xfrm>
        </p:spPr>
        <p:txBody>
          <a:bodyPr/>
          <a:lstStyle/>
          <a:p>
            <a:r>
              <a:rPr lang="en-US" dirty="0" smtClean="0"/>
              <a:t>Each Wednesday, students take a timed test to see if they have achieved "fluency" for that module</a:t>
            </a:r>
          </a:p>
          <a:p>
            <a:endParaRPr lang="en-US" dirty="0"/>
          </a:p>
          <a:p>
            <a:r>
              <a:rPr lang="en-US" dirty="0" smtClean="0"/>
              <a:t>If they do not solve the problem both </a:t>
            </a:r>
            <a:r>
              <a:rPr lang="en-US" u="sng" dirty="0" smtClean="0"/>
              <a:t>quickly</a:t>
            </a:r>
            <a:r>
              <a:rPr lang="en-US" dirty="0" smtClean="0"/>
              <a:t> and </a:t>
            </a:r>
            <a:r>
              <a:rPr lang="en-US" u="sng" dirty="0" smtClean="0"/>
              <a:t>correctly</a:t>
            </a:r>
            <a:r>
              <a:rPr lang="en-US" dirty="0" smtClean="0"/>
              <a:t>, they get no credit for the module.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94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sdl.ics.hawaii.edu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3514" r="5510" b="8077"/>
          <a:stretch/>
        </p:blipFill>
        <p:spPr>
          <a:xfrm>
            <a:off x="685800" y="0"/>
            <a:ext cx="7602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234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772400" cy="1470025"/>
          </a:xfrm>
        </p:spPr>
        <p:txBody>
          <a:bodyPr/>
          <a:lstStyle/>
          <a:p>
            <a:r>
              <a:rPr lang="en-US" dirty="0" smtClean="0"/>
              <a:t>WOD Logistics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81000" y="3127375"/>
            <a:ext cx="8610600" cy="1752600"/>
          </a:xfrm>
        </p:spPr>
        <p:txBody>
          <a:bodyPr/>
          <a:lstStyle/>
          <a:p>
            <a:r>
              <a:rPr lang="en-US" dirty="0" smtClean="0"/>
              <a:t>How do you </a:t>
            </a:r>
          </a:p>
          <a:p>
            <a:endParaRPr lang="en-US" dirty="0"/>
          </a:p>
          <a:p>
            <a:r>
              <a:rPr lang="en-US" dirty="0" smtClean="0"/>
              <a:t>(1) individually time every student in the class,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(2) verify each student did the problem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647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.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7" t="35432" r="19446" b="36969"/>
          <a:stretch/>
        </p:blipFill>
        <p:spPr>
          <a:xfrm>
            <a:off x="76199" y="1447800"/>
            <a:ext cx="9037103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Each student has an envelope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15052" y="4724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keep envelopes between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1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.envelope-contents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696" t="40173" r="7099" b="24510"/>
          <a:stretch/>
        </p:blipFill>
        <p:spPr>
          <a:xfrm>
            <a:off x="811428" y="1164316"/>
            <a:ext cx="7257383" cy="4233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Envelopes contain index card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7630" y="5715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with results from all WODs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.picking-up-envelope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77" b="19766"/>
          <a:stretch/>
        </p:blipFill>
        <p:spPr>
          <a:xfrm>
            <a:off x="0" y="1143000"/>
            <a:ext cx="9144000" cy="40169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their card</a:t>
            </a:r>
            <a:endParaRPr lang="en-US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31024" y="5486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and write date and WOD name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6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57400"/>
            <a:ext cx="2057400" cy="2667000"/>
          </a:xfrm>
        </p:spPr>
        <p:txBody>
          <a:bodyPr/>
          <a:lstStyle/>
          <a:p>
            <a:r>
              <a:rPr lang="en-US" sz="3200" dirty="0" smtClean="0"/>
              <a:t>Once</a:t>
            </a:r>
            <a:br>
              <a:rPr lang="en-US" sz="3200" dirty="0" smtClean="0"/>
            </a:br>
            <a:r>
              <a:rPr lang="en-US" sz="3200" dirty="0" smtClean="0"/>
              <a:t>class is</a:t>
            </a:r>
            <a:br>
              <a:rPr lang="en-US" sz="3200" dirty="0" smtClean="0"/>
            </a:br>
            <a:r>
              <a:rPr lang="en-US" sz="3200" dirty="0" smtClean="0"/>
              <a:t>ready: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I provide</a:t>
            </a:r>
            <a:br>
              <a:rPr lang="en-US" sz="3200" dirty="0" smtClean="0"/>
            </a:br>
            <a:r>
              <a:rPr lang="en-US" sz="3200" dirty="0" smtClean="0"/>
              <a:t>URL to</a:t>
            </a:r>
            <a:br>
              <a:rPr lang="en-US" sz="3200" dirty="0" smtClean="0"/>
            </a:br>
            <a:r>
              <a:rPr lang="en-US" sz="3200" dirty="0" smtClean="0"/>
              <a:t>WOD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and</a:t>
            </a:r>
            <a:br>
              <a:rPr lang="en-US" sz="3200" dirty="0" smtClean="0"/>
            </a:br>
            <a:r>
              <a:rPr lang="en-US" sz="3200" dirty="0" smtClean="0"/>
              <a:t>start</a:t>
            </a:r>
            <a:br>
              <a:rPr lang="en-US" sz="3200" dirty="0" smtClean="0"/>
            </a:br>
            <a:r>
              <a:rPr lang="en-US" sz="3200" dirty="0" smtClean="0"/>
              <a:t>timer</a:t>
            </a:r>
            <a:endParaRPr lang="en-US" sz="3200" dirty="0"/>
          </a:p>
        </p:txBody>
      </p:sp>
      <p:pic>
        <p:nvPicPr>
          <p:cNvPr id="3" name="Picture 2" descr="Screen Shot 2014-08-13 at 11.00.3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6" t="3371" r="4721" b="7056"/>
          <a:stretch/>
        </p:blipFill>
        <p:spPr>
          <a:xfrm>
            <a:off x="2057400" y="0"/>
            <a:ext cx="7086600" cy="68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2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.do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7" b="25891"/>
          <a:stretch/>
        </p:blipFill>
        <p:spPr>
          <a:xfrm>
            <a:off x="0" y="1524000"/>
            <a:ext cx="9144000" cy="316088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Students race against the clock</a:t>
            </a:r>
            <a:endParaRPr lang="en-US" sz="40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105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to finish WOD correctly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44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.finishing-wod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9" b="18509"/>
          <a:stretch/>
        </p:blipFill>
        <p:spPr>
          <a:xfrm>
            <a:off x="0" y="1447800"/>
            <a:ext cx="9144000" cy="311385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When finished, students raise hand</a:t>
            </a:r>
            <a:endParaRPr lang="en-US" sz="36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50292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 record elapsed time on their card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88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.post-wod-warmdown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5" b="21571"/>
          <a:stretch/>
        </p:blipFill>
        <p:spPr>
          <a:xfrm>
            <a:off x="0" y="1447800"/>
            <a:ext cx="9144000" cy="321733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Early finishers wait outside</a:t>
            </a:r>
            <a:endParaRPr lang="en-US" dirty="0"/>
          </a:p>
        </p:txBody>
      </p:sp>
      <p:sp>
        <p:nvSpPr>
          <p:cNvPr id="6" name="Title 4"/>
          <p:cNvSpPr txBox="1">
            <a:spLocks/>
          </p:cNvSpPr>
          <p:nvPr/>
        </p:nvSpPr>
        <p:spPr bwMode="auto">
          <a:xfrm>
            <a:off x="0" y="53340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bg2">
                    <a:lumMod val="65000"/>
                    <a:lumOff val="3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An informal "Winners Circle"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153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After class, I check submission</a:t>
            </a:r>
            <a:endParaRPr lang="en-US" sz="4000" dirty="0"/>
          </a:p>
        </p:txBody>
      </p:sp>
      <p:pic>
        <p:nvPicPr>
          <p:cNvPr id="4" name="Picture 3" descr="2014-08-13 11.10.23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381000" y="990600"/>
            <a:ext cx="7954926" cy="4753106"/>
          </a:xfrm>
          <a:prstGeom prst="rect">
            <a:avLst/>
          </a:prstGeom>
        </p:spPr>
      </p:pic>
      <p:sp>
        <p:nvSpPr>
          <p:cNvPr id="5" name="Title 2"/>
          <p:cNvSpPr txBox="1">
            <a:spLocks/>
          </p:cNvSpPr>
          <p:nvPr/>
        </p:nvSpPr>
        <p:spPr bwMode="auto">
          <a:xfrm>
            <a:off x="0" y="58674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If incorrect, "DNF", no credit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457200" y="3124200"/>
            <a:ext cx="6324600" cy="762000"/>
          </a:xfrm>
          <a:prstGeom prst="roundRect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000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Steps to Athletic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143000"/>
            <a:ext cx="9067800" cy="5167313"/>
          </a:xfrm>
        </p:spPr>
        <p:txBody>
          <a:bodyPr/>
          <a:lstStyle/>
          <a:p>
            <a:r>
              <a:rPr lang="en-US" dirty="0" smtClean="0"/>
              <a:t>1. Design a sequence of modules providing "skills" to be mastered.</a:t>
            </a:r>
          </a:p>
          <a:p>
            <a:endParaRPr lang="en-US" dirty="0"/>
          </a:p>
          <a:p>
            <a:r>
              <a:rPr lang="en-US" dirty="0" smtClean="0"/>
              <a:t>2. For each module, provide students with:</a:t>
            </a:r>
          </a:p>
          <a:p>
            <a:pPr lvl="1"/>
            <a:r>
              <a:rPr lang="en-US" dirty="0" smtClean="0"/>
              <a:t>sample problems requiring use of a skill</a:t>
            </a:r>
          </a:p>
          <a:p>
            <a:pPr lvl="1"/>
            <a:r>
              <a:rPr lang="en-US" dirty="0" smtClean="0"/>
              <a:t>solution videos to each problem showing "mastery" of skill, time needed when "fluent"</a:t>
            </a:r>
          </a:p>
          <a:p>
            <a:pPr lvl="1"/>
            <a:endParaRPr lang="en-US" dirty="0"/>
          </a:p>
          <a:p>
            <a:r>
              <a:rPr lang="en-US" dirty="0" smtClean="0"/>
              <a:t>3. Assess mastery through an in-class test where students are given a new problem to solve in a limited amount of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77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Learning outcomes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915400" cy="4710113"/>
          </a:xfrm>
        </p:spPr>
        <p:txBody>
          <a:bodyPr/>
          <a:lstStyle/>
          <a:p>
            <a:r>
              <a:rPr lang="en-US" sz="4100" dirty="0" smtClean="0"/>
              <a:t>New ways to experiment on your students in the classroom</a:t>
            </a:r>
          </a:p>
          <a:p>
            <a:endParaRPr lang="en-US" sz="4100" dirty="0"/>
          </a:p>
          <a:p>
            <a:r>
              <a:rPr lang="en-US" sz="4100" dirty="0" smtClean="0"/>
              <a:t>A simple, open source technology for building semi-structured course web sites.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627717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 how did this work out?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715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WODs are stressful...</a:t>
            </a:r>
            <a:endParaRPr lang="en-US" dirty="0"/>
          </a:p>
        </p:txBody>
      </p:sp>
      <p:pic>
        <p:nvPicPr>
          <p:cNvPr id="3" name="Picture 2" descr="Screen Shot 2014-08-13 at 11.26.55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8" t="4717" r="6588" b="10898"/>
          <a:stretch/>
        </p:blipFill>
        <p:spPr>
          <a:xfrm>
            <a:off x="990600" y="978789"/>
            <a:ext cx="7239000" cy="586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9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... but humans habituate</a:t>
            </a:r>
            <a:endParaRPr lang="en-US" dirty="0"/>
          </a:p>
        </p:txBody>
      </p:sp>
      <p:pic>
        <p:nvPicPr>
          <p:cNvPr id="6" name="Picture 5" descr="Screen Shot 2014-08-13 at 11.38.01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" t="4717" r="6439" b="10199"/>
          <a:stretch/>
        </p:blipFill>
        <p:spPr>
          <a:xfrm>
            <a:off x="990600" y="1001732"/>
            <a:ext cx="6900680" cy="58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4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Outcome: Students practiced!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36124" y="-669324"/>
            <a:ext cx="5671752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7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Practice WOD statistics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9144000" cy="3733800"/>
          </a:xfrm>
        </p:spPr>
        <p:txBody>
          <a:bodyPr/>
          <a:lstStyle/>
          <a:p>
            <a:r>
              <a:rPr lang="en-US" sz="4100" dirty="0" smtClean="0"/>
              <a:t>Every student repeated at least one practice WOD.</a:t>
            </a:r>
          </a:p>
          <a:p>
            <a:endParaRPr lang="en-US" sz="4100" dirty="0"/>
          </a:p>
          <a:p>
            <a:r>
              <a:rPr lang="en-US" sz="4100" dirty="0" smtClean="0"/>
              <a:t>Over half the students repeated at least 12 practice WODs.</a:t>
            </a:r>
          </a:p>
          <a:p>
            <a:endParaRPr lang="en-US" sz="4100" dirty="0"/>
          </a:p>
          <a:p>
            <a:r>
              <a:rPr lang="en-US" sz="4100" dirty="0" smtClean="0"/>
              <a:t>One student made 82 attempts at the 39 practice WODs.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930668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0" y="2438400"/>
            <a:ext cx="9144000" cy="1470025"/>
          </a:xfrm>
        </p:spPr>
        <p:txBody>
          <a:bodyPr/>
          <a:lstStyle/>
          <a:p>
            <a:r>
              <a:rPr lang="en-US" dirty="0" smtClean="0"/>
              <a:t>For the first time in 25 years,</a:t>
            </a:r>
            <a:br>
              <a:rPr lang="en-US" dirty="0" smtClean="0"/>
            </a:br>
            <a:r>
              <a:rPr lang="en-US" dirty="0" smtClean="0"/>
              <a:t>students solve my homework assignments multiple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30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Increased confidence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762000"/>
            <a:ext cx="8890000" cy="5397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auto">
          <a:xfrm>
            <a:off x="22813" y="5562600"/>
            <a:ext cx="9144000" cy="8556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>
                    <a:lumMod val="25000"/>
                  </a:schemeClr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75000"/>
                  </a:schemeClr>
                </a:solidFill>
              </a:rPr>
              <a:t>50% participation, up from 0% in 2012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030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Outcome: students like it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2286000"/>
            <a:ext cx="8458200" cy="4024313"/>
          </a:xfrm>
        </p:spPr>
        <p:txBody>
          <a:bodyPr/>
          <a:lstStyle/>
          <a:p>
            <a:r>
              <a:rPr lang="en-US" sz="4100" dirty="0" smtClean="0"/>
              <a:t>100% of the students prefer athletic approach to traditional course structure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36553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"I learn more </a:t>
            </a:r>
            <a:r>
              <a:rPr lang="en-US" sz="4100" dirty="0"/>
              <a:t>this way due to having to remember what I’ve done rather than searching </a:t>
            </a:r>
            <a:r>
              <a:rPr lang="en-US" sz="4100" dirty="0" smtClean="0"/>
              <a:t>how </a:t>
            </a:r>
            <a:r>
              <a:rPr lang="en-US" sz="4100" dirty="0"/>
              <a:t>to do something and then forgetting soon after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3555842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 smtClean="0"/>
              <a:t>"During my initial attempt at the WODs, </a:t>
            </a:r>
            <a:r>
              <a:rPr lang="en-US" sz="4100" dirty="0"/>
              <a:t>I may </a:t>
            </a:r>
            <a:r>
              <a:rPr lang="en-US" sz="4100" dirty="0" smtClean="0"/>
              <a:t>implement </a:t>
            </a:r>
            <a:r>
              <a:rPr lang="en-US" sz="4100" dirty="0"/>
              <a:t>a solution that </a:t>
            </a:r>
            <a:r>
              <a:rPr lang="en-US" sz="4100" dirty="0" smtClean="0"/>
              <a:t>achieved </a:t>
            </a:r>
            <a:r>
              <a:rPr lang="en-US" sz="4100" dirty="0"/>
              <a:t>the goal but </a:t>
            </a:r>
            <a:r>
              <a:rPr lang="en-US" sz="4100" dirty="0" smtClean="0"/>
              <a:t>was inefficient </a:t>
            </a:r>
            <a:r>
              <a:rPr lang="en-US" sz="4100" dirty="0"/>
              <a:t>or poorly coded. </a:t>
            </a:r>
            <a:endParaRPr lang="en-US" sz="4100" dirty="0" smtClean="0"/>
          </a:p>
          <a:p>
            <a:r>
              <a:rPr lang="en-US" sz="4100" dirty="0" smtClean="0"/>
              <a:t>Being </a:t>
            </a:r>
            <a:r>
              <a:rPr lang="en-US" sz="4100" dirty="0"/>
              <a:t>able to watch the solution and repeat the WODs helped to solidify the material we were learning."</a:t>
            </a:r>
          </a:p>
        </p:txBody>
      </p:sp>
    </p:spTree>
    <p:extLst>
      <p:ext uri="{BB962C8B-B14F-4D97-AF65-F5344CB8AC3E}">
        <p14:creationId xmlns:p14="http://schemas.microsoft.com/office/powerpoint/2010/main" val="455914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884404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"The in-class WODs simply reinforced what I should have practiced beforehand. </a:t>
            </a:r>
            <a:endParaRPr lang="en-US" sz="4100" dirty="0" smtClean="0"/>
          </a:p>
          <a:p>
            <a:endParaRPr lang="en-US" sz="4100" dirty="0"/>
          </a:p>
          <a:p>
            <a:r>
              <a:rPr lang="en-US" sz="4100" dirty="0" smtClean="0"/>
              <a:t>Whenever </a:t>
            </a:r>
            <a:r>
              <a:rPr lang="en-US" sz="4100" dirty="0"/>
              <a:t>I </a:t>
            </a:r>
            <a:r>
              <a:rPr lang="en-US" sz="4100" dirty="0" err="1"/>
              <a:t>DNF’ed</a:t>
            </a:r>
            <a:r>
              <a:rPr lang="en-US" sz="4100" dirty="0"/>
              <a:t> an in-class WOD it was </a:t>
            </a:r>
            <a:r>
              <a:rPr lang="en-US" sz="4100" dirty="0" smtClean="0"/>
              <a:t>because I </a:t>
            </a:r>
            <a:r>
              <a:rPr lang="en-US" sz="4100" dirty="0"/>
              <a:t>didn’t practice enough beforehand. "</a:t>
            </a:r>
          </a:p>
        </p:txBody>
      </p:sp>
    </p:spTree>
    <p:extLst>
      <p:ext uri="{BB962C8B-B14F-4D97-AF65-F5344CB8AC3E}">
        <p14:creationId xmlns:p14="http://schemas.microsoft.com/office/powerpoint/2010/main" val="189689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Student Evaluations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4" y="1447800"/>
            <a:ext cx="9124956" cy="4419600"/>
          </a:xfrm>
        </p:spPr>
        <p:txBody>
          <a:bodyPr/>
          <a:lstStyle/>
          <a:p>
            <a:r>
              <a:rPr lang="en-US" sz="4100" dirty="0"/>
              <a:t>"I think the WODs did inadvertently produce competitive feelings but it was not a negative feeling. </a:t>
            </a:r>
            <a:endParaRPr lang="en-US" sz="4100" dirty="0" smtClean="0"/>
          </a:p>
          <a:p>
            <a:endParaRPr lang="en-US" sz="4100" dirty="0" smtClean="0"/>
          </a:p>
          <a:p>
            <a:r>
              <a:rPr lang="en-US" sz="4100" dirty="0" smtClean="0"/>
              <a:t>Rather</a:t>
            </a:r>
            <a:r>
              <a:rPr lang="en-US" sz="4100" dirty="0"/>
              <a:t>, it was a great way to push me to work harder if I felt that I was lagging behind my fellow classmates</a:t>
            </a:r>
            <a:r>
              <a:rPr lang="en-US" sz="4100" dirty="0" smtClean="0"/>
              <a:t>."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288460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Preliminary 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524000"/>
            <a:ext cx="8915400" cy="3810000"/>
          </a:xfrm>
        </p:spPr>
        <p:txBody>
          <a:bodyPr/>
          <a:lstStyle/>
          <a:p>
            <a:r>
              <a:rPr lang="en-US" sz="4100" dirty="0" smtClean="0"/>
              <a:t>Changes course design:</a:t>
            </a:r>
          </a:p>
          <a:p>
            <a:pPr lvl="1"/>
            <a:r>
              <a:rPr lang="en-US" sz="4100" dirty="0" smtClean="0"/>
              <a:t>Skill acquisition</a:t>
            </a:r>
          </a:p>
          <a:p>
            <a:pPr lvl="1"/>
            <a:r>
              <a:rPr lang="en-US" sz="4100" dirty="0" smtClean="0"/>
              <a:t>Instructor demonstrates mastery</a:t>
            </a:r>
          </a:p>
          <a:p>
            <a:pPr lvl="1"/>
            <a:r>
              <a:rPr lang="en-US" sz="4100" dirty="0" smtClean="0"/>
              <a:t>Time is constrained resource</a:t>
            </a:r>
          </a:p>
        </p:txBody>
      </p:sp>
    </p:spTree>
    <p:extLst>
      <p:ext uri="{BB962C8B-B14F-4D97-AF65-F5344CB8AC3E}">
        <p14:creationId xmlns:p14="http://schemas.microsoft.com/office/powerpoint/2010/main" val="668291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Preliminary </a:t>
            </a:r>
            <a:r>
              <a:rPr lang="en-US" sz="2800" dirty="0" smtClean="0"/>
              <a:t>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143000"/>
            <a:ext cx="8801100" cy="5167313"/>
          </a:xfrm>
        </p:spPr>
        <p:txBody>
          <a:bodyPr/>
          <a:lstStyle/>
          <a:p>
            <a:pPr marL="242888" lvl="1" indent="0">
              <a:buNone/>
            </a:pPr>
            <a:endParaRPr lang="en-US" sz="4100" dirty="0"/>
          </a:p>
          <a:p>
            <a:r>
              <a:rPr lang="en-US" sz="4100" dirty="0" smtClean="0"/>
              <a:t>Students must:</a:t>
            </a:r>
          </a:p>
          <a:p>
            <a:pPr lvl="1"/>
            <a:r>
              <a:rPr lang="en-US" sz="4100" dirty="0" smtClean="0"/>
              <a:t>Focus on fluency</a:t>
            </a:r>
          </a:p>
          <a:p>
            <a:pPr lvl="1"/>
            <a:r>
              <a:rPr lang="en-US" sz="4100" dirty="0" smtClean="0"/>
              <a:t>Solve problems under pressure</a:t>
            </a:r>
          </a:p>
          <a:p>
            <a:pPr lvl="1"/>
            <a:r>
              <a:rPr lang="en-US" sz="4100" dirty="0" smtClean="0"/>
              <a:t>Not need </a:t>
            </a:r>
            <a:r>
              <a:rPr lang="en-US" sz="4100" dirty="0" err="1" smtClean="0"/>
              <a:t>google</a:t>
            </a:r>
            <a:endParaRPr lang="en-US" sz="4100" dirty="0" smtClean="0"/>
          </a:p>
          <a:p>
            <a:pPr lvl="1"/>
            <a:endParaRPr lang="en-US" sz="4100" dirty="0"/>
          </a:p>
          <a:p>
            <a:endParaRPr lang="en-US" sz="4100" dirty="0" smtClean="0"/>
          </a:p>
        </p:txBody>
      </p:sp>
    </p:spTree>
    <p:extLst>
      <p:ext uri="{BB962C8B-B14F-4D97-AF65-F5344CB8AC3E}">
        <p14:creationId xmlns:p14="http://schemas.microsoft.com/office/powerpoint/2010/main" val="167853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Preliminary </a:t>
            </a:r>
            <a:r>
              <a:rPr lang="en-US" sz="2800" dirty="0" smtClean="0"/>
              <a:t>Lessons Learned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143000"/>
            <a:ext cx="9067800" cy="5167313"/>
          </a:xfrm>
        </p:spPr>
        <p:txBody>
          <a:bodyPr/>
          <a:lstStyle/>
          <a:p>
            <a:pPr marL="242888" lvl="1" indent="0">
              <a:buNone/>
            </a:pPr>
            <a:endParaRPr lang="en-US" sz="4100" dirty="0"/>
          </a:p>
          <a:p>
            <a:r>
              <a:rPr lang="en-US" sz="4100" dirty="0" smtClean="0"/>
              <a:t>Contra-indicated for:</a:t>
            </a:r>
          </a:p>
          <a:p>
            <a:pPr lvl="1"/>
            <a:r>
              <a:rPr lang="en-US" sz="4100" dirty="0" smtClean="0"/>
              <a:t>Open-ended "research"</a:t>
            </a:r>
          </a:p>
          <a:p>
            <a:pPr lvl="1"/>
            <a:r>
              <a:rPr lang="en-US" sz="4100" dirty="0" smtClean="0"/>
              <a:t>Customer interaction</a:t>
            </a:r>
          </a:p>
          <a:p>
            <a:pPr lvl="1"/>
            <a:r>
              <a:rPr lang="en-US" sz="4100" dirty="0" smtClean="0"/>
              <a:t>Soft skill development</a:t>
            </a:r>
          </a:p>
          <a:p>
            <a:pPr lvl="1"/>
            <a:endParaRPr lang="en-US" sz="4100" dirty="0"/>
          </a:p>
          <a:p>
            <a:endParaRPr lang="en-US" sz="4100" dirty="0" smtClean="0"/>
          </a:p>
        </p:txBody>
      </p:sp>
    </p:spTree>
    <p:extLst>
      <p:ext uri="{BB962C8B-B14F-4D97-AF65-F5344CB8AC3E}">
        <p14:creationId xmlns:p14="http://schemas.microsoft.com/office/powerpoint/2010/main" val="1187788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What about next time? </a:t>
            </a:r>
            <a:endParaRPr lang="en-US" sz="2800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>
          <a:xfrm>
            <a:off x="304800" y="1600200"/>
            <a:ext cx="8458200" cy="4633913"/>
          </a:xfrm>
        </p:spPr>
        <p:txBody>
          <a:bodyPr/>
          <a:lstStyle/>
          <a:p>
            <a:r>
              <a:rPr lang="en-US" sz="4100" dirty="0" smtClean="0"/>
              <a:t>How do I reuse and improve my Fall 2013 curriculum material?</a:t>
            </a:r>
          </a:p>
          <a:p>
            <a:endParaRPr lang="en-US" sz="4100" dirty="0"/>
          </a:p>
          <a:p>
            <a:r>
              <a:rPr lang="en-US" sz="4100" dirty="0" smtClean="0"/>
              <a:t>How do I make it accessible to other teachers?</a:t>
            </a:r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1432041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4-08-13 at 3.56.5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9" t="2795" r="4346" b="6530"/>
          <a:stretch/>
        </p:blipFill>
        <p:spPr>
          <a:xfrm>
            <a:off x="533400" y="0"/>
            <a:ext cx="7696200" cy="68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3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3.58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0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3.59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8422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9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4.00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3" y="0"/>
            <a:ext cx="7835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62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3 at 4.01.4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5261741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28600"/>
            <a:ext cx="3962400" cy="762000"/>
          </a:xfrm>
        </p:spPr>
        <p:txBody>
          <a:bodyPr/>
          <a:lstStyle/>
          <a:p>
            <a:r>
              <a:rPr lang="en-US" sz="2800" dirty="0" smtClean="0"/>
              <a:t>Modules</a:t>
            </a:r>
            <a:endParaRPr lang="en-US" sz="2800" dirty="0"/>
          </a:p>
        </p:txBody>
      </p:sp>
      <p:sp>
        <p:nvSpPr>
          <p:cNvPr id="4" name="Title 2"/>
          <p:cNvSpPr txBox="1">
            <a:spLocks/>
          </p:cNvSpPr>
          <p:nvPr/>
        </p:nvSpPr>
        <p:spPr bwMode="auto">
          <a:xfrm>
            <a:off x="0" y="12954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Outcomes</a:t>
            </a:r>
            <a:endParaRPr lang="en-US" sz="2800" dirty="0"/>
          </a:p>
        </p:txBody>
      </p:sp>
      <p:sp>
        <p:nvSpPr>
          <p:cNvPr id="5" name="Title 2"/>
          <p:cNvSpPr txBox="1">
            <a:spLocks/>
          </p:cNvSpPr>
          <p:nvPr/>
        </p:nvSpPr>
        <p:spPr bwMode="auto">
          <a:xfrm>
            <a:off x="-7730" y="25146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Readings</a:t>
            </a:r>
          </a:p>
        </p:txBody>
      </p:sp>
      <p:sp>
        <p:nvSpPr>
          <p:cNvPr id="6" name="Title 2"/>
          <p:cNvSpPr txBox="1">
            <a:spLocks/>
          </p:cNvSpPr>
          <p:nvPr/>
        </p:nvSpPr>
        <p:spPr bwMode="auto">
          <a:xfrm>
            <a:off x="15461" y="37338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Experiences</a:t>
            </a:r>
            <a:endParaRPr lang="en-US" sz="2800" dirty="0"/>
          </a:p>
        </p:txBody>
      </p:sp>
      <p:sp>
        <p:nvSpPr>
          <p:cNvPr id="7" name="Title 2"/>
          <p:cNvSpPr txBox="1">
            <a:spLocks/>
          </p:cNvSpPr>
          <p:nvPr/>
        </p:nvSpPr>
        <p:spPr bwMode="auto">
          <a:xfrm>
            <a:off x="0" y="4953000"/>
            <a:ext cx="3962400" cy="762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accent1">
                    <a:lumMod val="75000"/>
                  </a:schemeClr>
                </a:solidFill>
                <a:latin typeface="Arial Black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/>
              <a:t>Assessments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312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69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048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048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5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4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048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286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048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048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1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3657600" y="2438400"/>
            <a:ext cx="5181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8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398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Recap: Learning outcomes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600200"/>
            <a:ext cx="8991600" cy="4710113"/>
          </a:xfrm>
        </p:spPr>
        <p:txBody>
          <a:bodyPr/>
          <a:lstStyle/>
          <a:p>
            <a:r>
              <a:rPr lang="en-US" sz="2000" dirty="0" smtClean="0"/>
              <a:t>New ways to experiment on your students in the classroom</a:t>
            </a:r>
          </a:p>
          <a:p>
            <a:pPr lvl="1"/>
            <a:r>
              <a:rPr lang="en-US" sz="3200" dirty="0" smtClean="0"/>
              <a:t>Google "athletic software engineering"</a:t>
            </a:r>
          </a:p>
          <a:p>
            <a:pPr lvl="1"/>
            <a:endParaRPr lang="en-US" sz="4100" dirty="0"/>
          </a:p>
          <a:p>
            <a:endParaRPr lang="en-US" sz="2000" dirty="0" smtClean="0"/>
          </a:p>
          <a:p>
            <a:r>
              <a:rPr lang="en-US" sz="2000" dirty="0" smtClean="0"/>
              <a:t>A simple, open source technology for building course web sites</a:t>
            </a:r>
          </a:p>
          <a:p>
            <a:pPr lvl="1"/>
            <a:r>
              <a:rPr lang="en-US" sz="3200" dirty="0" smtClean="0"/>
              <a:t>Google "</a:t>
            </a:r>
            <a:r>
              <a:rPr lang="en-US" sz="3200" dirty="0" err="1" smtClean="0"/>
              <a:t>Morea</a:t>
            </a:r>
            <a:r>
              <a:rPr lang="en-US" sz="3200" dirty="0" smtClean="0"/>
              <a:t> Framework"</a:t>
            </a:r>
            <a:endParaRPr lang="en-US" sz="3200" dirty="0"/>
          </a:p>
          <a:p>
            <a:endParaRPr lang="en-US" sz="4100" dirty="0"/>
          </a:p>
        </p:txBody>
      </p:sp>
    </p:spTree>
    <p:extLst>
      <p:ext uri="{BB962C8B-B14F-4D97-AF65-F5344CB8AC3E}">
        <p14:creationId xmlns:p14="http://schemas.microsoft.com/office/powerpoint/2010/main" val="412271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HEBS</a:t>
            </a:r>
            <a:endParaRPr lang="en-US" dirty="0"/>
          </a:p>
        </p:txBody>
      </p:sp>
      <p:pic>
        <p:nvPicPr>
          <p:cNvPr id="4" name="Picture 3" descr="Screen Shot 2014-08-14 at 10.01.18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" t="4724" r="5011" b="11192"/>
          <a:stretch/>
        </p:blipFill>
        <p:spPr>
          <a:xfrm>
            <a:off x="76200" y="838200"/>
            <a:ext cx="8218518" cy="4828609"/>
          </a:xfrm>
          <a:prstGeom prst="rect">
            <a:avLst/>
          </a:prstGeom>
        </p:spPr>
      </p:pic>
      <p:pic>
        <p:nvPicPr>
          <p:cNvPr id="5" name="Picture 4" descr="2014-08-13 11.10.23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9" t="16248" r="4225" b="10373"/>
          <a:stretch/>
        </p:blipFill>
        <p:spPr>
          <a:xfrm>
            <a:off x="4237074" y="3899545"/>
            <a:ext cx="4906926" cy="29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8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WOD DNF Trends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14400"/>
            <a:ext cx="8153400" cy="56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47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WOD elapsed time trends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4400"/>
            <a:ext cx="9144000" cy="53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99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8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8-10 at 8.19.1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294"/>
            <a:ext cx="9144000" cy="634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3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Prelude: Bloom's Taxonomy</a:t>
            </a:r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76200" y="1600200"/>
            <a:ext cx="4800600" cy="4876800"/>
            <a:chOff x="304800" y="1600200"/>
            <a:chExt cx="4800600" cy="4876800"/>
          </a:xfrm>
        </p:grpSpPr>
        <p:sp>
          <p:nvSpPr>
            <p:cNvPr id="3" name="Isosceles Triangle 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6" name="Straight Connector 5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2" name="Title 1"/>
          <p:cNvSpPr txBox="1">
            <a:spLocks/>
          </p:cNvSpPr>
          <p:nvPr/>
        </p:nvSpPr>
        <p:spPr bwMode="auto">
          <a:xfrm>
            <a:off x="381000" y="3352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Analyze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381000" y="4114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Apply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 bwMode="auto">
          <a:xfrm>
            <a:off x="381000" y="5715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Remember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304800" y="49530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Understand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 bwMode="auto">
          <a:xfrm>
            <a:off x="381000" y="175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Create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 bwMode="auto">
          <a:xfrm>
            <a:off x="381000" y="25908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 rot="10800000">
            <a:off x="3733800" y="1600200"/>
            <a:ext cx="4800600" cy="4876800"/>
            <a:chOff x="304800" y="1600200"/>
            <a:chExt cx="4800600" cy="4876800"/>
          </a:xfrm>
        </p:grpSpPr>
        <p:sp>
          <p:nvSpPr>
            <p:cNvPr id="33" name="Isosceles Triangle 32"/>
            <p:cNvSpPr/>
            <p:nvPr/>
          </p:nvSpPr>
          <p:spPr bwMode="auto">
            <a:xfrm>
              <a:off x="304800" y="1600200"/>
              <a:ext cx="4800600" cy="4876800"/>
            </a:xfrm>
            <a:prstGeom prst="triangle">
              <a:avLst/>
            </a:prstGeom>
            <a:noFill/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Comic Sans MS" charset="0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 bwMode="auto">
            <a:xfrm>
              <a:off x="685800" y="5715000"/>
              <a:ext cx="4038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066800" y="4876800"/>
              <a:ext cx="3200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>
              <a:off x="1447800" y="4114800"/>
              <a:ext cx="2514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>
              <a:off x="1828800" y="3352800"/>
              <a:ext cx="16764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>
              <a:off x="2209800" y="2590800"/>
              <a:ext cx="990600" cy="0"/>
            </a:xfrm>
            <a:prstGeom prst="line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9" name="Title 1"/>
          <p:cNvSpPr txBox="1">
            <a:spLocks/>
          </p:cNvSpPr>
          <p:nvPr/>
        </p:nvSpPr>
        <p:spPr bwMode="auto">
          <a:xfrm>
            <a:off x="4038600" y="3200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Discussion group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 bwMode="auto">
          <a:xfrm>
            <a:off x="4038600" y="3962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Demonstration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 bwMode="auto">
          <a:xfrm>
            <a:off x="4038600" y="55626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Lecture/Reading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 bwMode="auto">
          <a:xfrm>
            <a:off x="3962400" y="4724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Audio-Visual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 bwMode="auto">
          <a:xfrm>
            <a:off x="4038600" y="16002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Teach others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 bwMode="auto">
          <a:xfrm>
            <a:off x="4038600" y="2438400"/>
            <a:ext cx="4419600" cy="779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</a:rPr>
              <a:t>Practice by doing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itle 1"/>
          <p:cNvSpPr txBox="1">
            <a:spLocks/>
          </p:cNvSpPr>
          <p:nvPr/>
        </p:nvSpPr>
        <p:spPr bwMode="auto">
          <a:xfrm>
            <a:off x="8305800" y="5638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10%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 bwMode="auto">
          <a:xfrm>
            <a:off x="8305800" y="4800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20%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 bwMode="auto">
          <a:xfrm>
            <a:off x="8305800" y="4114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30%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 bwMode="auto">
          <a:xfrm>
            <a:off x="8305800" y="33528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50%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Title 1"/>
          <p:cNvSpPr txBox="1">
            <a:spLocks/>
          </p:cNvSpPr>
          <p:nvPr/>
        </p:nvSpPr>
        <p:spPr bwMode="auto">
          <a:xfrm>
            <a:off x="8305800" y="25146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75%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0" name="Title 1"/>
          <p:cNvSpPr txBox="1">
            <a:spLocks/>
          </p:cNvSpPr>
          <p:nvPr/>
        </p:nvSpPr>
        <p:spPr bwMode="auto">
          <a:xfrm>
            <a:off x="8305800" y="1676400"/>
            <a:ext cx="777240" cy="5943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75000"/>
                  </a:schemeClr>
                </a:solidFill>
              </a:rPr>
              <a:t>90%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15240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Capabilities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 bwMode="auto">
          <a:xfrm>
            <a:off x="5181600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Techniques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 bwMode="auto">
          <a:xfrm>
            <a:off x="7270987" y="914400"/>
            <a:ext cx="19050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r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Retention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 bwMode="auto">
          <a:xfrm>
            <a:off x="0" y="1828800"/>
            <a:ext cx="1066800" cy="550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Deep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 bwMode="auto">
          <a:xfrm>
            <a:off x="228600" y="2286000"/>
            <a:ext cx="0" cy="373380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51" name="Title 1"/>
          <p:cNvSpPr txBox="1">
            <a:spLocks/>
          </p:cNvSpPr>
          <p:nvPr/>
        </p:nvSpPr>
        <p:spPr bwMode="auto">
          <a:xfrm>
            <a:off x="0" y="5867400"/>
            <a:ext cx="1219200" cy="550863"/>
          </a:xfrm>
          <a:prstGeom prst="rect">
            <a:avLst/>
          </a:prstGeom>
          <a:solidFill>
            <a:schemeClr val="tx2">
              <a:alpha val="50000"/>
            </a:schemeClr>
          </a:solidFill>
          <a:ln w="12700">
            <a:noFill/>
            <a:miter lim="800000"/>
            <a:headEnd/>
            <a:tailEnd/>
          </a:ln>
        </p:spPr>
        <p:txBody>
          <a:bodyPr vert="horz" wrap="square" lIns="115888" tIns="57150" rIns="115888" bIns="57150" numCol="1" anchor="ctr" anchorCtr="0" compatLnSpc="1">
            <a:prstTxWarp prst="textNoShape">
              <a:avLst/>
            </a:prstTxWarp>
          </a:bodyPr>
          <a:lstStyle>
            <a:lvl1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/>
                <a:ea typeface="ＭＳ Ｐゴシック" charset="-128"/>
                <a:cs typeface="ＭＳ Ｐゴシック" charset="-128"/>
              </a:defRPr>
            </a:lvl1pPr>
            <a:lvl2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6pPr>
            <a:lvl7pPr marL="9144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7pPr>
            <a:lvl8pPr marL="13716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8pPr>
            <a:lvl9pPr marL="1828800" algn="ctr" defTabSz="120332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100" b="1">
                <a:solidFill>
                  <a:srgbClr val="0080FF"/>
                </a:solidFill>
                <a:latin typeface="Comic Sans MS" charset="0"/>
              </a:defRPr>
            </a:lvl9pPr>
          </a:lstStyle>
          <a:p>
            <a:pPr algn="l"/>
            <a:r>
              <a:rPr lang="en-US" sz="2000" dirty="0" smtClean="0">
                <a:solidFill>
                  <a:schemeClr val="accent5">
                    <a:lumMod val="75000"/>
                  </a:schemeClr>
                </a:solidFill>
              </a:rPr>
              <a:t>Shallow</a:t>
            </a:r>
            <a:endParaRPr lang="en-US" sz="20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4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 of my pedagogy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17" b="99103" l="4839" r="93629">
                        <a14:foregroundMark x1="51613" y1="35202" x2="51613" y2="35202"/>
                        <a14:foregroundMark x1="38065" y1="44619" x2="38065" y2="44619"/>
                        <a14:foregroundMark x1="23952" y1="47982" x2="23952" y2="47982"/>
                        <a14:foregroundMark x1="13226" y1="59417" x2="13226" y2="59417"/>
                        <a14:foregroundMark x1="85323" y1="36099" x2="85323" y2="3609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200" y="1600199"/>
            <a:ext cx="9067800" cy="3261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86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2013-03-rbrewer-defens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0800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50800" cap="flat" cmpd="sng" algn="ctr">
          <a:solidFill>
            <a:schemeClr val="tx2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>
            <a:ln>
              <a:noFill/>
            </a:ln>
            <a:solidFill>
              <a:schemeClr val="tx2"/>
            </a:solidFill>
            <a:effectLst/>
            <a:latin typeface="Comic Sans MS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14916</TotalTime>
  <Words>1016</Words>
  <Application>Microsoft Macintosh PowerPoint</Application>
  <PresentationFormat>On-screen Show (4:3)</PresentationFormat>
  <Paragraphs>261</Paragraphs>
  <Slides>79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0" baseType="lpstr">
      <vt:lpstr>2013-03-rbrewer-defense</vt:lpstr>
      <vt:lpstr>When students sprint: Experiences with  Athletic Software Engineering</vt:lpstr>
      <vt:lpstr>PowerPoint Presentation</vt:lpstr>
      <vt:lpstr>PowerPoint Presentation</vt:lpstr>
      <vt:lpstr>PowerPoint Presentation</vt:lpstr>
      <vt:lpstr>Learning outcomes</vt:lpstr>
      <vt:lpstr>Prelude: Bloom's Taxonomy</vt:lpstr>
      <vt:lpstr>Prelude: Bloom's Taxonomy</vt:lpstr>
      <vt:lpstr>Prelude: Bloom's Taxonomy</vt:lpstr>
      <vt:lpstr>Evolution of my pedagogy</vt:lpstr>
      <vt:lpstr>How can I create "deep" learning in my courses?</vt:lpstr>
      <vt:lpstr>Approach: Survey text + lecture</vt:lpstr>
      <vt:lpstr>Result</vt:lpstr>
      <vt:lpstr>Approach: Community projects</vt:lpstr>
      <vt:lpstr>Result</vt:lpstr>
      <vt:lpstr>Approach: Flipped classroom</vt:lpstr>
      <vt:lpstr>Result</vt:lpstr>
      <vt:lpstr>Approach: Super Metrics!</vt:lpstr>
      <vt:lpstr>Result</vt:lpstr>
      <vt:lpstr>Approach:   Athletic Software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So, where's the "athletic"?</vt:lpstr>
      <vt:lpstr>Making it athletic</vt:lpstr>
      <vt:lpstr>Making it athletic</vt:lpstr>
      <vt:lpstr>Making it athletic</vt:lpstr>
      <vt:lpstr>Making it athletic</vt:lpstr>
      <vt:lpstr>Example</vt:lpstr>
      <vt:lpstr>PowerPoint Presentation</vt:lpstr>
      <vt:lpstr>PowerPoint Presentation</vt:lpstr>
      <vt:lpstr>PowerPoint Presentation</vt:lpstr>
      <vt:lpstr>Question:  How to assess if a student has achieved "fluency"?</vt:lpstr>
      <vt:lpstr>Answer:  The "WOD" (Workout of the Day)</vt:lpstr>
      <vt:lpstr>WOD Logistics</vt:lpstr>
      <vt:lpstr>Each student has an envelope</vt:lpstr>
      <vt:lpstr>Envelopes contain index card</vt:lpstr>
      <vt:lpstr>Students get their card</vt:lpstr>
      <vt:lpstr>Once class is ready:   I provide URL to WOD  and start timer</vt:lpstr>
      <vt:lpstr>Students race against the clock</vt:lpstr>
      <vt:lpstr>When finished, students raise hand</vt:lpstr>
      <vt:lpstr>Early finishers wait outside</vt:lpstr>
      <vt:lpstr>After class, I check submission</vt:lpstr>
      <vt:lpstr>3 Steps to Athletic Learning</vt:lpstr>
      <vt:lpstr>So how did this work out?</vt:lpstr>
      <vt:lpstr>Outcome: WODs are stressful...</vt:lpstr>
      <vt:lpstr>... but humans habituate</vt:lpstr>
      <vt:lpstr>Outcome: Students practiced!</vt:lpstr>
      <vt:lpstr>Practice WOD statistics</vt:lpstr>
      <vt:lpstr>For the first time in 25 years, students solve my homework assignments multiple times.</vt:lpstr>
      <vt:lpstr>Outcome: Increased confidence</vt:lpstr>
      <vt:lpstr>Outcome: students like it</vt:lpstr>
      <vt:lpstr>Student Evaluations</vt:lpstr>
      <vt:lpstr>Student Evaluations</vt:lpstr>
      <vt:lpstr>Student Evaluations</vt:lpstr>
      <vt:lpstr>Student Evaluations</vt:lpstr>
      <vt:lpstr>Preliminary Lessons Learned</vt:lpstr>
      <vt:lpstr>Preliminary Lessons Learned</vt:lpstr>
      <vt:lpstr>Preliminary Lessons Learned</vt:lpstr>
      <vt:lpstr>What about next time? </vt:lpstr>
      <vt:lpstr>PowerPoint Presentation</vt:lpstr>
      <vt:lpstr>PowerPoint Presentation</vt:lpstr>
      <vt:lpstr>PowerPoint Presentation</vt:lpstr>
      <vt:lpstr>PowerPoint Presentation</vt:lpstr>
      <vt:lpstr>Modules</vt:lpstr>
      <vt:lpstr>Recap: Bloom's Taxonomy</vt:lpstr>
      <vt:lpstr>Recap: Bloom's Taxonomy</vt:lpstr>
      <vt:lpstr>Recap: Learning outcomes</vt:lpstr>
      <vt:lpstr>Thank you!</vt:lpstr>
      <vt:lpstr>HEBS</vt:lpstr>
      <vt:lpstr>WOD DNF Trends</vt:lpstr>
      <vt:lpstr>WOD elapsed time trends</vt:lpstr>
      <vt:lpstr>PowerPoint Presentation</vt:lpstr>
      <vt:lpstr>PowerPoint Presentation</vt:lpstr>
    </vt:vector>
  </TitlesOfParts>
  <Company>Laboratory for Interactive Learning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WattDepot: A System for Power Data Storage &amp; Analysis</dc:title>
  <dc:creator>Robert Brewer</dc:creator>
  <cp:lastModifiedBy>Philip Johnson</cp:lastModifiedBy>
  <cp:revision>1318</cp:revision>
  <cp:lastPrinted>2014-08-13T22:08:30Z</cp:lastPrinted>
  <dcterms:created xsi:type="dcterms:W3CDTF">2011-11-17T07:19:41Z</dcterms:created>
  <dcterms:modified xsi:type="dcterms:W3CDTF">2014-08-18T23:10:19Z</dcterms:modified>
</cp:coreProperties>
</file>